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64" r:id="rId7"/>
    <p:sldId id="268" r:id="rId8"/>
    <p:sldId id="262" r:id="rId9"/>
    <p:sldId id="269" r:id="rId10"/>
    <p:sldId id="263" r:id="rId11"/>
    <p:sldId id="270" r:id="rId12"/>
    <p:sldId id="267" r:id="rId13"/>
    <p:sldId id="265" r:id="rId14"/>
    <p:sldId id="266" r:id="rId15"/>
    <p:sldId id="25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3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i022.radikal.ru/1304/0b/005110753ae9.png" TargetMode="External"/><Relationship Id="rId2" Type="http://schemas.openxmlformats.org/officeDocument/2006/relationships/hyperlink" Target="http://s018.radikal.ru/i519/1304/3e/4bb97ff07cca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et-edu.ru/node/63018?page=1" TargetMode="External"/><Relationship Id="rId5" Type="http://schemas.openxmlformats.org/officeDocument/2006/relationships/hyperlink" Target="https://editionpress.ru/detsad/vyshedshie-nomera-detsad/nomera-za-2015-god-detsad/207-detsad-4-2015" TargetMode="External"/><Relationship Id="rId4" Type="http://schemas.openxmlformats.org/officeDocument/2006/relationships/hyperlink" Target="http://img-fotki.yandex.ru/get/4126/981986.29/0_833e9_d1cacb4b_ori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403648" y="3573016"/>
            <a:ext cx="7358063" cy="1470025"/>
          </a:xfrm>
        </p:spPr>
        <p:txBody>
          <a:bodyPr/>
          <a:lstStyle/>
          <a:p>
            <a:r>
              <a:rPr lang="ru-RU" sz="3600" b="1" i="1" dirty="0">
                <a:solidFill>
                  <a:srgbClr val="C00000"/>
                </a:solidFill>
                <a:latin typeface="Bookman Old Style" pitchFamily="18" charset="0"/>
              </a:rPr>
              <a:t>Культурные практики в дошкольном образовании</a:t>
            </a:r>
            <a:endParaRPr lang="ru-RU" sz="3600" b="1" i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88224" y="5589240"/>
            <a:ext cx="18485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Н.А. Гранько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Е.П.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Проскурня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9144000" cy="1143000"/>
          </a:xfrm>
        </p:spPr>
        <p:txBody>
          <a:bodyPr/>
          <a:lstStyle/>
          <a:p>
            <a:r>
              <a:rPr lang="ru-RU" sz="3200" b="1" i="1" dirty="0">
                <a:solidFill>
                  <a:srgbClr val="C00000"/>
                </a:solidFill>
                <a:latin typeface="Bookman Old Style" pitchFamily="18" charset="0"/>
              </a:rPr>
              <a:t>Что же можно считать культурной практикой?</a:t>
            </a:r>
            <a:endParaRPr lang="ru-RU" sz="32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564904"/>
            <a:ext cx="8784976" cy="3960440"/>
          </a:xfrm>
        </p:spPr>
        <p:txBody>
          <a:bodyPr/>
          <a:lstStyle/>
          <a:p>
            <a:pPr algn="just">
              <a:lnSpc>
                <a:spcPct val="90000"/>
              </a:lnSpc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К основным культурным практикам, осваиваемым дошкольниками, относятся: игра (сюжетная и с правилами), продуктивная деятельность, познавательно-исследовательская деятельность, чтение художественной литературы</a:t>
            </a:r>
          </a:p>
          <a:p>
            <a:pPr algn="just">
              <a:lnSpc>
                <a:spcPct val="90000"/>
              </a:lnSpc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Они могут быть дополнены другими культурными практиками… практическая деятельность («трудовое воспитание»); результативные физические упражнения («физкультура»); коммуникативный тренинг («развитие речи»), простейшее </a:t>
            </a:r>
            <a:r>
              <a:rPr lang="ru-RU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музицирование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, целенаправленное изучение основ математики, грамоты, и многое другое</a:t>
            </a:r>
          </a:p>
          <a:p>
            <a:pPr algn="just">
              <a:lnSpc>
                <a:spcPct val="90000"/>
              </a:lnSpc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В подготовительной группе указанные культурные практики будут дополнены практической деятельностью детей по самообслуживанию, обучением грамоте и элементарной математике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364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929367"/>
              </p:ext>
            </p:extLst>
          </p:nvPr>
        </p:nvGraphicFramePr>
        <p:xfrm>
          <a:off x="107504" y="476673"/>
          <a:ext cx="8928992" cy="617333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92088"/>
                <a:gridCol w="1368152"/>
                <a:gridCol w="6768752"/>
              </a:tblGrid>
              <a:tr h="50405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Возраст детей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Культурная практика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и формы работы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</a:tr>
              <a:tr h="297761"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Младший дошкольный возраст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Совместная игра воспитателя с детьми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Сюжетно-ролевая игра - Режиссерская игра - Игра-инсценировка; игра – драматизация; - Игра-экспериментирование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</a:tr>
              <a:tr h="416986"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Старший дошкольный возраст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Совместная игра воспитателя с детьми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старшем дошкольном возрасте добавляются: Игры – экспериментирования могут перерастать в режиссерскую или сюжетно- ролевую игру. Театрализованные игры (кукольный театр, настольный театр, театр теней, театр марионеток и т.д.)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</a:tr>
              <a:tr h="297761"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Младший дошкольный возраст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Творческая мастерская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проектная деятельность - мини-коллекционирование - образовательные ситуации с единым названием «Веселая ярмарка»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</a:tr>
              <a:tr h="714360"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Старший дошкольный возраст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Творческая мастерская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старшем дошкольном возрасте добавляются: - студийная, кружковая работа - творческие проекты - коллекционирование -образовательные ситуации с единым название «Город мастеров» (проведение ежемесячных проектов «От ложки до матрешки», «Игрушечных дел мастера» и т.д. В подготовительных группах образовательная ситуация «Школа дизайна» серия дизайн проектов в форме арт-салонов «Друг детства» (дизайн игрушек), «Золотой ключик» (театральный дизайн), «Золушка» (дизайн одежды) и т.д.Все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 возрастные группы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Досуги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«Песенные посиделки» - пение в кругу знакомых песен; театрализованное обыгрывание песен.                                     «Сам себе костюмер» (ряженье) - примеривание различных костюмов, создание при помощи деталей костюмов и атрибутов игровых образов, спонтанные костюмированные игры и диалоги.                          «Мы играем и поем» – игры с пением (по показу, без предварительного разучивания!). Аттракционы;  «Танцевальное «ассорти» свободное движение детей под музыку, образно- танцевальные импровизации, коммуникативные танцы-игры;  «Кукольный театр» – всевозможные варианты кукольных представлений от показа взрослыми до спектакля, который показывают старшие дети малышам;  «Кинофестиваль» – просмотр любимых мультфильмов по известным сказкам и т.д.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</a:tr>
              <a:tr h="357313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Старший дошкольный возраст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Чтение художественной литературы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группировка произведений по темам - длительное чтение - циклы рассказов - чтение периодической печати (на примере ознакомления с детскими журналами)</a:t>
                      </a: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9142" marR="1914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7636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-14211" y="404664"/>
            <a:ext cx="7344816" cy="1154112"/>
          </a:xfrm>
        </p:spPr>
        <p:txBody>
          <a:bodyPr/>
          <a:lstStyle/>
          <a:p>
            <a:r>
              <a:rPr lang="ru-RU" sz="2800" b="1" i="1" dirty="0">
                <a:solidFill>
                  <a:srgbClr val="C00000"/>
                </a:solidFill>
                <a:latin typeface="Bookman Old Style" pitchFamily="18" charset="0"/>
              </a:rPr>
              <a:t>Где в образовательном  пространстве детского сада можно использовать культурные </a:t>
            </a:r>
            <a:r>
              <a:rPr lang="ru-RU" sz="2800" b="1" i="1" dirty="0" smtClean="0">
                <a:solidFill>
                  <a:srgbClr val="C00000"/>
                </a:solidFill>
                <a:latin typeface="Bookman Old Style" pitchFamily="18" charset="0"/>
              </a:rPr>
              <a:t>практики</a:t>
            </a:r>
            <a:endParaRPr lang="ru-RU" sz="3200" b="1" i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0" y="1844824"/>
            <a:ext cx="7200800" cy="489654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Совместная игра воспитателя и детей 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Ситуации общения и накопления положительного социально- эмоционального опыта 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Творческая мастерская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Музыкально-театральная и литературная гостиная (детская студия)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Сенсорный и интеллектуальный тренинг 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Детский досуг </a:t>
            </a:r>
          </a:p>
          <a:p>
            <a:pPr>
              <a:lnSpc>
                <a:spcPct val="90000"/>
              </a:lnSpc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Коллективная и индивидуальная трудовая деятельность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5113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3993307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i="1" dirty="0">
                <a:solidFill>
                  <a:srgbClr val="C00000"/>
                </a:solidFill>
                <a:latin typeface="Bookman Old Style" pitchFamily="18" charset="0"/>
              </a:rPr>
              <a:t>Процесс овладения культурными практиками </a:t>
            </a:r>
            <a:r>
              <a:rPr lang="ru-RU" sz="3600" b="1" i="1" dirty="0">
                <a:latin typeface="Bookman Old Style" pitchFamily="18" charset="0"/>
              </a:rPr>
              <a:t>– </a:t>
            </a:r>
            <a:br>
              <a:rPr lang="ru-RU" sz="3600" b="1" i="1" dirty="0">
                <a:latin typeface="Bookman Old Style" pitchFamily="18" charset="0"/>
              </a:rPr>
            </a:br>
            <a:r>
              <a:rPr lang="ru-RU" sz="3600" b="1" i="1" dirty="0">
                <a:latin typeface="Bookman Old Style" pitchFamily="18" charset="0"/>
              </a:rPr>
              <a:t>это процесс приобретения универсальных культурных умений при взаимодействии со взрослыми и в самостоятельной деятельности в предметной среде</a:t>
            </a:r>
            <a:r>
              <a:rPr lang="ru-RU" sz="3600" b="1" i="1" dirty="0">
                <a:latin typeface="Trebuchet MS" pitchFamily="34" charset="0"/>
              </a:rPr>
              <a:t/>
            </a:r>
            <a:br>
              <a:rPr lang="ru-RU" sz="3600" b="1" i="1" dirty="0">
                <a:latin typeface="Trebuchet MS" pitchFamily="34" charset="0"/>
              </a:rPr>
            </a:br>
            <a:r>
              <a:rPr lang="ru-RU" i="1" dirty="0">
                <a:solidFill>
                  <a:srgbClr val="F04F0E"/>
                </a:solidFill>
                <a:latin typeface="Trebuchet MS" pitchFamily="34" charset="0"/>
              </a:rPr>
              <a:t/>
            </a:r>
            <a:br>
              <a:rPr lang="ru-RU" i="1" dirty="0">
                <a:solidFill>
                  <a:srgbClr val="F04F0E"/>
                </a:solidFill>
                <a:latin typeface="Trebuchet MS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548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200" b="1" dirty="0">
                <a:latin typeface="Bookman Old Style" pitchFamily="18" charset="0"/>
              </a:rPr>
              <a:t>«Для того, чтобы стать субъектом культурной деятельности, ребенку нужна особая собственная практика, особые собственные пробы сил.</a:t>
            </a:r>
          </a:p>
          <a:p>
            <a:pPr marL="0" indent="0" algn="ctr">
              <a:buNone/>
            </a:pPr>
            <a:r>
              <a:rPr lang="ru-RU" sz="2200" b="1" dirty="0" smtClean="0">
                <a:latin typeface="Bookman Old Style" pitchFamily="18" charset="0"/>
              </a:rPr>
              <a:t>Детство </a:t>
            </a:r>
            <a:r>
              <a:rPr lang="ru-RU" sz="2200" b="1" dirty="0">
                <a:latin typeface="Bookman Old Style" pitchFamily="18" charset="0"/>
              </a:rPr>
              <a:t>– это не просто уникальная субкультура. Это – «ростки» нового культурного уклада жизни, которые могут прорасти только в пространствах автономных культурных практик, где дети по-своему, совсем не так, как хотелось бы взрослым, входят в человеческую культуру и современную цивилизацию, становясь ее </a:t>
            </a:r>
            <a:r>
              <a:rPr lang="ru-RU" sz="2200" b="1" dirty="0" smtClean="0">
                <a:latin typeface="Bookman Old Style" pitchFamily="18" charset="0"/>
              </a:rPr>
              <a:t>авторами»</a:t>
            </a:r>
            <a:endParaRPr lang="ru-RU" sz="2200" b="1" dirty="0">
              <a:latin typeface="Bookman Old Style" pitchFamily="18" charset="0"/>
            </a:endParaRPr>
          </a:p>
          <a:p>
            <a:pPr marL="0" indent="0" algn="r">
              <a:buNone/>
            </a:pPr>
            <a:r>
              <a:rPr lang="ru-RU" sz="2400" i="1" dirty="0">
                <a:solidFill>
                  <a:srgbClr val="C00000"/>
                </a:solidFill>
                <a:latin typeface="Bookman Old Style" pitchFamily="18" charset="0"/>
              </a:rPr>
              <a:t>Н.Б. Крылова – кандидат философских наук</a:t>
            </a:r>
            <a:r>
              <a:rPr lang="ru-RU" i="1" dirty="0">
                <a:solidFill>
                  <a:srgbClr val="E54D09"/>
                </a:solidFill>
              </a:rPr>
              <a:t/>
            </a:r>
            <a:br>
              <a:rPr lang="ru-RU" i="1" dirty="0">
                <a:solidFill>
                  <a:srgbClr val="E54D09"/>
                </a:solidFill>
              </a:rPr>
            </a:br>
            <a:r>
              <a:rPr lang="ru-RU" sz="3600" dirty="0"/>
              <a:t/>
            </a:r>
            <a:br>
              <a:rPr lang="ru-RU" sz="3600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424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28625" y="1785938"/>
            <a:ext cx="8229600" cy="1143000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Bookman Old Style" pitchFamily="18" charset="0"/>
              </a:rPr>
              <a:t>Используемые</a:t>
            </a:r>
            <a: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latin typeface="Bookman Old Style" pitchFamily="18" charset="0"/>
              </a:rPr>
              <a:t>ресурсы</a:t>
            </a:r>
            <a:r>
              <a:rPr lang="ru-RU" sz="3200" dirty="0" smtClean="0">
                <a:solidFill>
                  <a:srgbClr val="C00000"/>
                </a:solidFill>
                <a:latin typeface="Bookman Old Style" pitchFamily="18" charset="0"/>
              </a:rPr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00375"/>
            <a:ext cx="8229600" cy="1868785"/>
          </a:xfrm>
        </p:spPr>
        <p:txBody>
          <a:bodyPr/>
          <a:lstStyle/>
          <a:p>
            <a:pPr marL="252000" indent="0">
              <a:buFont typeface="Arial" charset="0"/>
              <a:buNone/>
              <a:defRPr/>
            </a:pPr>
            <a:r>
              <a:rPr lang="ru-RU" sz="1400" u="sng" dirty="0" smtClean="0">
                <a:latin typeface="Bookman Old Style" pitchFamily="18" charset="0"/>
                <a:hlinkClick r:id="rId2"/>
              </a:rPr>
              <a:t>http://s018.radikal.ru/i519/1304/3e/4bb97ff07cca.png</a:t>
            </a:r>
            <a:endParaRPr lang="ru-RU" sz="1400" u="sng" dirty="0" smtClean="0">
              <a:latin typeface="Bookman Old Style" pitchFamily="18" charset="0"/>
            </a:endParaRPr>
          </a:p>
          <a:p>
            <a:pPr marL="252000" indent="0">
              <a:buFont typeface="Arial" charset="0"/>
              <a:buNone/>
              <a:defRPr/>
            </a:pPr>
            <a:r>
              <a:rPr lang="ru-RU" sz="1400" u="sng" dirty="0" smtClean="0">
                <a:latin typeface="Bookman Old Style" pitchFamily="18" charset="0"/>
                <a:hlinkClick r:id="rId3"/>
              </a:rPr>
              <a:t>http://i022.radikal.ru/1304/0b/005110753ae9.png</a:t>
            </a:r>
            <a:endParaRPr lang="ru-RU" sz="1400" u="sng" dirty="0" smtClean="0">
              <a:latin typeface="Bookman Old Style" pitchFamily="18" charset="0"/>
            </a:endParaRPr>
          </a:p>
          <a:p>
            <a:pPr marL="252000" indent="0">
              <a:buFont typeface="Arial" charset="0"/>
              <a:buNone/>
              <a:defRPr/>
            </a:pPr>
            <a:r>
              <a:rPr lang="ru-RU" sz="1400" u="sng" dirty="0" smtClean="0">
                <a:latin typeface="Bookman Old Style" pitchFamily="18" charset="0"/>
                <a:hlinkClick r:id="rId4"/>
              </a:rPr>
              <a:t>http://img-fotki.yandex.ru/get/4126/981986.29/0_833e9_d1cacb4b_orig</a:t>
            </a:r>
            <a:endParaRPr lang="ru-RU" sz="1400" u="sng" dirty="0">
              <a:latin typeface="Bookman Old Style" pitchFamily="18" charset="0"/>
            </a:endParaRPr>
          </a:p>
          <a:p>
            <a:pPr marL="252000" indent="0">
              <a:buFont typeface="Arial" charset="0"/>
              <a:buNone/>
              <a:defRPr/>
            </a:pPr>
            <a:r>
              <a:rPr lang="en-US" sz="1600" u="sng" dirty="0" smtClean="0">
                <a:latin typeface="Bookman Old Style" pitchFamily="18" charset="0"/>
                <a:hlinkClick r:id="rId5"/>
              </a:rPr>
              <a:t>https</a:t>
            </a:r>
            <a:r>
              <a:rPr lang="en-US" sz="1600" u="sng" dirty="0">
                <a:latin typeface="Bookman Old Style" pitchFamily="18" charset="0"/>
                <a:hlinkClick r:id="rId5"/>
              </a:rPr>
              <a:t>://</a:t>
            </a:r>
            <a:r>
              <a:rPr lang="en-US" sz="1600" u="sng" dirty="0" smtClean="0">
                <a:latin typeface="Bookman Old Style" pitchFamily="18" charset="0"/>
                <a:hlinkClick r:id="rId5"/>
              </a:rPr>
              <a:t>editionpress.ru/detsad/vyshedshie-nomera-detsad/nomera-za-2015-god-detsad/207-detsad-4-2015</a:t>
            </a:r>
            <a:endParaRPr lang="ru-RU" sz="1600" u="sng" dirty="0" smtClean="0">
              <a:latin typeface="Bookman Old Style" pitchFamily="18" charset="0"/>
            </a:endParaRPr>
          </a:p>
          <a:p>
            <a:pPr marL="252000" indent="0">
              <a:buNone/>
              <a:defRPr/>
            </a:pPr>
            <a:r>
              <a:rPr lang="en-US" sz="1600" u="sng" dirty="0">
                <a:latin typeface="Bookman Old Style" pitchFamily="18" charset="0"/>
                <a:hlinkClick r:id="rId6"/>
              </a:rPr>
              <a:t>http://</a:t>
            </a:r>
            <a:r>
              <a:rPr lang="en-US" sz="1600" u="sng" dirty="0" smtClean="0">
                <a:latin typeface="Bookman Old Style" pitchFamily="18" charset="0"/>
                <a:hlinkClick r:id="rId6"/>
              </a:rPr>
              <a:t>net-edu.ru/node/63018?page=1</a:t>
            </a:r>
            <a:endParaRPr lang="ru-RU" sz="1600" u="sng" dirty="0" smtClean="0">
              <a:latin typeface="Bookman Old Style" pitchFamily="18" charset="0"/>
            </a:endParaRPr>
          </a:p>
          <a:p>
            <a:pPr marL="252000" indent="0">
              <a:buNone/>
              <a:defRPr/>
            </a:pPr>
            <a:endParaRPr lang="ru-RU" sz="2000" u="sng" dirty="0" smtClean="0">
              <a:latin typeface="Bookman Old Style" pitchFamily="18" charset="0"/>
            </a:endParaRPr>
          </a:p>
          <a:p>
            <a:pPr marL="0" indent="0">
              <a:buNone/>
              <a:defRPr/>
            </a:pPr>
            <a:endParaRPr lang="ru-RU" sz="2000" u="sng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6840760" cy="1154112"/>
          </a:xfrm>
        </p:spPr>
        <p:txBody>
          <a:bodyPr/>
          <a:lstStyle/>
          <a:p>
            <a:r>
              <a:rPr lang="ru-RU" sz="3200" b="1" i="1" dirty="0">
                <a:solidFill>
                  <a:srgbClr val="C00000"/>
                </a:solidFill>
                <a:latin typeface="Bookman Old Style" pitchFamily="18" charset="0"/>
              </a:rPr>
              <a:t>Понятие культурно-антропологического подхода </a:t>
            </a:r>
            <a:endParaRPr lang="ru-RU" sz="3600" b="1" i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7200800" cy="54006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latin typeface="Bookman Old Style" pitchFamily="18" charset="0"/>
              </a:rPr>
              <a:t>Культура</a:t>
            </a:r>
            <a:r>
              <a:rPr lang="ru-RU" sz="2400" dirty="0">
                <a:latin typeface="Bookman Old Style" pitchFamily="18" charset="0"/>
              </a:rPr>
              <a:t>  –  это  </a:t>
            </a:r>
            <a:r>
              <a:rPr lang="ru-RU" sz="2400" b="1" u="sng" dirty="0">
                <a:latin typeface="Bookman Old Style" pitchFamily="18" charset="0"/>
              </a:rPr>
              <a:t>способ  </a:t>
            </a:r>
            <a:r>
              <a:rPr lang="ru-RU" sz="2400" dirty="0">
                <a:latin typeface="Bookman Old Style" pitchFamily="18" charset="0"/>
              </a:rPr>
              <a:t>существования  человека,  включающий  в  себя материальный  мир,  </a:t>
            </a:r>
            <a:r>
              <a:rPr lang="ru-RU" sz="2400" b="1" u="sng" dirty="0">
                <a:latin typeface="Bookman Old Style" pitchFamily="18" charset="0"/>
              </a:rPr>
              <a:t>образцы  человеческих  отношений </a:t>
            </a:r>
            <a:r>
              <a:rPr lang="ru-RU" sz="2400" dirty="0">
                <a:latin typeface="Bookman Old Style" pitchFamily="18" charset="0"/>
              </a:rPr>
              <a:t>(может  быть  универсальной  и специфичной для региона</a:t>
            </a:r>
            <a:r>
              <a:rPr lang="ru-RU" sz="2400" u="sng" dirty="0">
                <a:latin typeface="Bookman Old Style" pitchFamily="18" charset="0"/>
              </a:rPr>
              <a:t>),   </a:t>
            </a:r>
            <a:r>
              <a:rPr lang="ru-RU" sz="2400" b="1" u="sng" dirty="0">
                <a:latin typeface="Bookman Old Style" pitchFamily="18" charset="0"/>
              </a:rPr>
              <a:t>технологии, ориентированные</a:t>
            </a:r>
            <a:r>
              <a:rPr lang="ru-RU" sz="2400" u="sng" dirty="0">
                <a:latin typeface="Bookman Old Style" pitchFamily="18" charset="0"/>
              </a:rPr>
              <a:t> на </a:t>
            </a:r>
            <a:r>
              <a:rPr lang="ru-RU" sz="2400" b="1" u="sng" dirty="0">
                <a:latin typeface="Bookman Old Style" pitchFamily="18" charset="0"/>
              </a:rPr>
              <a:t>результат взаимодействия</a:t>
            </a:r>
            <a:r>
              <a:rPr lang="ru-RU" sz="2400" dirty="0">
                <a:latin typeface="Bookman Old Style" pitchFamily="18" charset="0"/>
              </a:rPr>
              <a:t>, символические объекты и </a:t>
            </a:r>
            <a:r>
              <a:rPr lang="ru-RU" sz="2400" b="1" u="sng" dirty="0">
                <a:latin typeface="Bookman Old Style" pitchFamily="18" charset="0"/>
              </a:rPr>
              <a:t>ценностные нормы.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latin typeface="Bookman Old Style" pitchFamily="18" charset="0"/>
              </a:rPr>
              <a:t>Антропология</a:t>
            </a:r>
            <a:r>
              <a:rPr lang="ru-RU" sz="2400" dirty="0">
                <a:latin typeface="Bookman Old Style" pitchFamily="18" charset="0"/>
              </a:rPr>
              <a:t>  –  наука  о  человеке,  человек  –  это  тонкое,  целостное, высокосовершенное уникальное существо, имеющее свою индивидуальность, </a:t>
            </a:r>
            <a:r>
              <a:rPr lang="ru-RU" sz="2400" b="1" u="sng" dirty="0">
                <a:latin typeface="Bookman Old Style" pitchFamily="18" charset="0"/>
              </a:rPr>
              <a:t>право выбора и свободы</a:t>
            </a:r>
            <a:r>
              <a:rPr lang="ru-RU" sz="2000" b="1" u="sng" dirty="0">
                <a:latin typeface="Bookman Old Style" pitchFamily="18" charset="0"/>
              </a:rPr>
              <a:t>. 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50210" y="2276872"/>
            <a:ext cx="8928992" cy="708670"/>
          </a:xfrm>
        </p:spPr>
        <p:txBody>
          <a:bodyPr/>
          <a:lstStyle/>
          <a:p>
            <a:r>
              <a:rPr lang="ru-RU" sz="3200" b="1" i="1" dirty="0">
                <a:solidFill>
                  <a:srgbClr val="C00000"/>
                </a:solidFill>
                <a:latin typeface="Bookman Old Style" pitchFamily="18" charset="0"/>
              </a:rPr>
              <a:t>Культурные практики и развитие ребенка</a:t>
            </a: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179512" y="2708920"/>
            <a:ext cx="8784976" cy="3960440"/>
          </a:xfrm>
        </p:spPr>
        <p:txBody>
          <a:bodyPr/>
          <a:lstStyle/>
          <a:p>
            <a:pPr algn="just">
              <a:buNone/>
            </a:pPr>
            <a:r>
              <a:rPr lang="ru-RU" sz="2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По требованиям </a:t>
            </a:r>
            <a: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Стандарта </a:t>
            </a:r>
            <a:r>
              <a:rPr lang="ru-RU" sz="2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содержание образования сводится </a:t>
            </a:r>
            <a: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к освоению ребенком различных культурных практик, а не к приобретению конкретных знаний, умений и навыков</a:t>
            </a:r>
            <a:r>
              <a:rPr lang="ru-RU" sz="2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.</a:t>
            </a:r>
            <a:endParaRPr lang="ru-RU" sz="2100" b="1" dirty="0">
              <a:solidFill>
                <a:schemeClr val="tx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  <a:p>
            <a:pPr algn="just">
              <a:buNone/>
            </a:pPr>
            <a:r>
              <a:rPr lang="ru-RU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Сейчас наиболее распространено прямое обучение, которое осуществляется путем «расщепления» культурных форм деятельности на отдельные составляющие. Занятия по развитию отдельных психических функций – мышления, речи, памяти, которые проводятся обычно в детском саду, призваны компенсировать возникший дефицит естественных культурных форм деятельности.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44824"/>
            <a:ext cx="8856984" cy="864096"/>
          </a:xfrm>
        </p:spPr>
        <p:txBody>
          <a:bodyPr/>
          <a:lstStyle/>
          <a:p>
            <a:r>
              <a:rPr lang="ru-RU" sz="3200" b="1" i="1" dirty="0">
                <a:solidFill>
                  <a:srgbClr val="C00000"/>
                </a:solidFill>
                <a:latin typeface="Bookman Old Style" pitchFamily="18" charset="0"/>
              </a:rPr>
              <a:t>Зачем нужны культурные практики?</a:t>
            </a:r>
            <a:endParaRPr lang="ru-RU" sz="32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780928"/>
            <a:ext cx="8784976" cy="3933056"/>
          </a:xfrm>
        </p:spPr>
        <p:txBody>
          <a:bodyPr/>
          <a:lstStyle/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Культурные практики формируют общую культуру личности дошкольника, развивают их социальные, нравственные, эстетические, интеллектуальные, физические качества. </a:t>
            </a:r>
          </a:p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Также культурные практики детства являются мощным инструментом для развития инициативности, самостоятельности и ответственности ребенка, а также формирования предпосылок к учебной деятельности.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920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00808"/>
            <a:ext cx="8892480" cy="864096"/>
          </a:xfrm>
        </p:spPr>
        <p:txBody>
          <a:bodyPr/>
          <a:lstStyle/>
          <a:p>
            <a:r>
              <a:rPr lang="ru-RU" sz="3200" b="1" i="1" dirty="0">
                <a:solidFill>
                  <a:srgbClr val="C00000"/>
                </a:solidFill>
                <a:latin typeface="Bookman Old Style" pitchFamily="18" charset="0"/>
              </a:rPr>
              <a:t>Что такое «культурные практики»?</a:t>
            </a:r>
            <a:endParaRPr lang="ru-RU" sz="32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420888"/>
            <a:ext cx="8568952" cy="430993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Под культурными практиками мы понимаем разнообразные, основанные на текущих и перспективных интересах ребенка виды самостоятельной деятельности, поведения, опыта, складывающиеся с первых дней его жизни. </a:t>
            </a:r>
          </a:p>
          <a:p>
            <a:pPr>
              <a:lnSpc>
                <a:spcPct val="80000"/>
              </a:lnSpc>
            </a:pP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Среди культурных практик можно выделить следующие: манипуляция с предметами, фантазирование, творческая деятельность, продуктивные виды деятельности, коллекционирование, экспериментирование, игра, поисково-исследовательская деятельность.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Культурные практики могут формироваться во взаимодействии  ребенка с взрослым и при постоянно расширяющихся самостоятельных действиях. </a:t>
            </a:r>
          </a:p>
          <a:p>
            <a:pPr>
              <a:lnSpc>
                <a:spcPct val="80000"/>
              </a:lnSpc>
            </a:pPr>
            <a:endParaRPr lang="ru-RU" b="1" dirty="0">
              <a:solidFill>
                <a:srgbClr val="006600"/>
              </a:solidFill>
              <a:latin typeface="Arial Unicode MS" pitchFamily="34" charset="-128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274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988840"/>
            <a:ext cx="8964488" cy="710952"/>
          </a:xfrm>
        </p:spPr>
        <p:txBody>
          <a:bodyPr/>
          <a:lstStyle/>
          <a:p>
            <a:r>
              <a:rPr lang="ru-RU" sz="3600" b="1" i="1" dirty="0">
                <a:solidFill>
                  <a:srgbClr val="C00000"/>
                </a:solidFill>
                <a:latin typeface="Bookman Old Style" pitchFamily="18" charset="0"/>
              </a:rPr>
              <a:t>Организация культурных </a:t>
            </a:r>
            <a:r>
              <a:rPr lang="ru-RU" sz="3600" b="1" i="1" dirty="0" smtClean="0">
                <a:solidFill>
                  <a:srgbClr val="C00000"/>
                </a:solidFill>
                <a:latin typeface="Bookman Old Style" pitchFamily="18" charset="0"/>
              </a:rPr>
              <a:t>практик</a:t>
            </a:r>
            <a:endParaRPr lang="ru-RU" sz="3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852936"/>
            <a:ext cx="8712968" cy="3861048"/>
          </a:xfrm>
        </p:spPr>
        <p:txBody>
          <a:bodyPr/>
          <a:lstStyle/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ru-RU" sz="2000" b="1" dirty="0">
                <a:latin typeface="Bookman Old Style" pitchFamily="18" charset="0"/>
              </a:rPr>
              <a:t>Разнообразные культурные практики организуются во второй половине дня, ориентированные на проявление детьми самостоятельности и творчества в разных видах деятельности.</a:t>
            </a: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ru-RU" sz="2000" b="1" dirty="0">
                <a:latin typeface="Bookman Old Style" pitchFamily="18" charset="0"/>
              </a:rPr>
              <a:t>В культурных практиках воспитателем создается атмосфера свободы выбора, творческого обмена и самовыражения, сотрудничества взрослого и детей.</a:t>
            </a: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ru-RU" sz="2000" b="1" dirty="0">
                <a:latin typeface="Bookman Old Style" pitchFamily="18" charset="0"/>
              </a:rPr>
              <a:t>Организация культурных практик носит преимущественно подгрупповой </a:t>
            </a:r>
            <a:r>
              <a:rPr lang="ru-RU" sz="2000" b="1" dirty="0" smtClean="0">
                <a:latin typeface="Bookman Old Style" pitchFamily="18" charset="0"/>
              </a:rPr>
              <a:t>характер.</a:t>
            </a: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r>
              <a:rPr lang="ru-RU" sz="2000" b="1" dirty="0">
                <a:latin typeface="Bookman Old Style" pitchFamily="18" charset="0"/>
              </a:rPr>
              <a:t>В качестве ведущей культурной практики выступает игровая практика, позволяющая создать событийно организованное пространство образовательной деятельности детей и </a:t>
            </a:r>
            <a:r>
              <a:rPr lang="ru-RU" sz="2000" b="1" dirty="0" smtClean="0">
                <a:latin typeface="Bookman Old Style" pitchFamily="18" charset="0"/>
              </a:rPr>
              <a:t>взрослых.</a:t>
            </a:r>
            <a:endParaRPr lang="ru-RU" sz="2000" b="1" dirty="0">
              <a:latin typeface="Bookman Old Style" pitchFamily="18" charset="0"/>
            </a:endParaRP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endParaRPr lang="ru-RU" sz="2000" b="1" dirty="0" smtClean="0">
              <a:latin typeface="Bookman Old Style" pitchFamily="18" charset="0"/>
            </a:endParaRP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endParaRPr lang="ru-RU" sz="2000" b="1" dirty="0">
              <a:latin typeface="Bookman Old Style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964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8008" y="270892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/>
                <a:ea typeface="Times New Roman"/>
              </a:rPr>
              <a:t>-  </a:t>
            </a:r>
            <a:r>
              <a:rPr lang="ru-RU" sz="2000" b="1" dirty="0">
                <a:latin typeface="Times New Roman"/>
                <a:ea typeface="Times New Roman"/>
              </a:rPr>
              <a:t>психологической </a:t>
            </a:r>
            <a:r>
              <a:rPr lang="ru-RU" sz="2000" b="1" dirty="0" smtClean="0">
                <a:latin typeface="Times New Roman"/>
                <a:ea typeface="Times New Roman"/>
              </a:rPr>
              <a:t>комфортности                                                                                            </a:t>
            </a:r>
            <a:r>
              <a:rPr lang="ru-RU" sz="2000" b="1" dirty="0">
                <a:latin typeface="Times New Roman"/>
                <a:ea typeface="Times New Roman"/>
              </a:rPr>
              <a:t>-  </a:t>
            </a:r>
            <a:r>
              <a:rPr lang="ru-RU" sz="2000" b="1" dirty="0" smtClean="0">
                <a:latin typeface="Times New Roman"/>
                <a:ea typeface="Times New Roman"/>
              </a:rPr>
              <a:t>деятельности                                                                                                                            </a:t>
            </a:r>
            <a:r>
              <a:rPr lang="ru-RU" sz="2000" b="1" dirty="0">
                <a:latin typeface="Times New Roman"/>
                <a:ea typeface="Times New Roman"/>
              </a:rPr>
              <a:t>-  </a:t>
            </a:r>
            <a:r>
              <a:rPr lang="ru-RU" sz="2000" b="1" dirty="0" smtClean="0">
                <a:latin typeface="Times New Roman"/>
                <a:ea typeface="Times New Roman"/>
              </a:rPr>
              <a:t>минимакса                                                                                                                                  </a:t>
            </a:r>
            <a:r>
              <a:rPr lang="ru-RU" sz="2000" b="1" dirty="0">
                <a:latin typeface="Times New Roman"/>
                <a:ea typeface="Times New Roman"/>
              </a:rPr>
              <a:t>-  </a:t>
            </a:r>
            <a:r>
              <a:rPr lang="ru-RU" sz="2000" b="1" dirty="0" smtClean="0">
                <a:latin typeface="Times New Roman"/>
                <a:ea typeface="Times New Roman"/>
              </a:rPr>
              <a:t>целостности                                                                                                                    </a:t>
            </a:r>
            <a:r>
              <a:rPr lang="ru-RU" sz="2000" b="1" dirty="0">
                <a:latin typeface="Times New Roman"/>
                <a:ea typeface="Times New Roman"/>
              </a:rPr>
              <a:t>-  </a:t>
            </a:r>
            <a:r>
              <a:rPr lang="ru-RU" sz="2000" b="1" dirty="0" smtClean="0">
                <a:latin typeface="Times New Roman"/>
                <a:ea typeface="Times New Roman"/>
              </a:rPr>
              <a:t>вариативности                                                                                                                    </a:t>
            </a:r>
            <a:r>
              <a:rPr lang="ru-RU" sz="2000" b="1" dirty="0">
                <a:latin typeface="Times New Roman"/>
                <a:ea typeface="Times New Roman"/>
              </a:rPr>
              <a:t>-  </a:t>
            </a:r>
            <a:r>
              <a:rPr lang="ru-RU" sz="2000" b="1" dirty="0" smtClean="0">
                <a:latin typeface="Times New Roman"/>
                <a:ea typeface="Times New Roman"/>
              </a:rPr>
              <a:t>творчества                                                                                                                                   </a:t>
            </a:r>
            <a:r>
              <a:rPr lang="ru-RU" sz="2000" b="1" dirty="0">
                <a:latin typeface="Times New Roman"/>
                <a:ea typeface="Times New Roman"/>
              </a:rPr>
              <a:t>-  </a:t>
            </a:r>
            <a:r>
              <a:rPr lang="ru-RU" sz="2000" b="1" dirty="0" smtClean="0">
                <a:latin typeface="Times New Roman"/>
                <a:ea typeface="Times New Roman"/>
              </a:rPr>
              <a:t>непрерывности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132856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>
                <a:solidFill>
                  <a:srgbClr val="C00000"/>
                </a:solidFill>
                <a:latin typeface="Bookman Old Style" pitchFamily="18" charset="0"/>
                <a:ea typeface="Times New Roman"/>
              </a:rPr>
              <a:t>Принципы </a:t>
            </a:r>
            <a:r>
              <a:rPr lang="ru-RU" sz="2400" b="1" i="1" dirty="0" err="1">
                <a:solidFill>
                  <a:srgbClr val="C00000"/>
                </a:solidFill>
                <a:latin typeface="Bookman Old Style" pitchFamily="18" charset="0"/>
                <a:ea typeface="Times New Roman"/>
              </a:rPr>
              <a:t>деятельностного</a:t>
            </a:r>
            <a:r>
              <a:rPr lang="ru-RU" sz="2400" b="1" i="1" dirty="0">
                <a:solidFill>
                  <a:srgbClr val="C00000"/>
                </a:solidFill>
                <a:latin typeface="Bookman Old Style" pitchFamily="18" charset="0"/>
                <a:ea typeface="Times New Roman"/>
              </a:rPr>
              <a:t> обучения: </a:t>
            </a:r>
          </a:p>
        </p:txBody>
      </p:sp>
    </p:spTree>
    <p:extLst>
      <p:ext uri="{BB962C8B-B14F-4D97-AF65-F5344CB8AC3E}">
        <p14:creationId xmlns:p14="http://schemas.microsoft.com/office/powerpoint/2010/main" val="1872099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44824"/>
            <a:ext cx="8928992" cy="1152128"/>
          </a:xfrm>
        </p:spPr>
        <p:txBody>
          <a:bodyPr/>
          <a:lstStyle/>
          <a:p>
            <a:r>
              <a:rPr lang="ru-RU" sz="2400" b="1" i="1" dirty="0">
                <a:solidFill>
                  <a:srgbClr val="C00000"/>
                </a:solidFill>
                <a:latin typeface="Bookman Old Style" pitchFamily="18" charset="0"/>
              </a:rPr>
              <a:t>Основные компетенции педагога, необходимые для социальной ситуации развития воспитанников</a:t>
            </a:r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852936"/>
            <a:ext cx="8856984" cy="3877891"/>
          </a:xfrm>
        </p:spPr>
        <p:txBody>
          <a:bodyPr/>
          <a:lstStyle/>
          <a:p>
            <a:pPr algn="just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организация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конструктивного взаимодействия детей в группе в разных видах деятельности;</a:t>
            </a:r>
          </a:p>
          <a:p>
            <a:pPr algn="just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создание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условий для свободного выбора детьми деятельности;</a:t>
            </a:r>
          </a:p>
          <a:p>
            <a:pPr algn="just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вовлечение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всех детей в разные виды деятельности и культурные практики, способствующие развитию норм социального поведения, интересов и познавательных действий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14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44824"/>
            <a:ext cx="90364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Bookman Old Style" pitchFamily="18" charset="0"/>
                <a:ea typeface="+mj-ea"/>
                <a:cs typeface="+mj-cs"/>
              </a:rPr>
              <a:t>Методы организации культурных практик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504" y="2888876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Передача учебной информации и ее восприятие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85592" y="2922042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Усвоение нового материала детьми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744" y="2888874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Самостоятельная деятельность детей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гнутая влево стрелка 5"/>
          <p:cNvSpPr/>
          <p:nvPr/>
        </p:nvSpPr>
        <p:spPr>
          <a:xfrm>
            <a:off x="778698" y="3512671"/>
            <a:ext cx="1440160" cy="49239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>
            <a:off x="7020272" y="3512671"/>
            <a:ext cx="1420958" cy="49239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257676" y="3512671"/>
            <a:ext cx="484632" cy="4923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24473" y="4005064"/>
            <a:ext cx="8690183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1700" dirty="0" smtClean="0">
                <a:latin typeface="Times New Roman"/>
                <a:ea typeface="Times New Roman"/>
              </a:rPr>
              <a:t>реализация </a:t>
            </a:r>
            <a:r>
              <a:rPr lang="ru-RU" sz="1700" dirty="0">
                <a:latin typeface="Times New Roman"/>
                <a:ea typeface="Times New Roman"/>
              </a:rPr>
              <a:t>системы творческих заданий, ориентированных на познание объектов, ситуаций, </a:t>
            </a:r>
            <a:r>
              <a:rPr lang="ru-RU" sz="1700" dirty="0" smtClean="0">
                <a:latin typeface="Times New Roman"/>
                <a:ea typeface="Times New Roman"/>
              </a:rPr>
              <a:t>явлений</a:t>
            </a:r>
            <a:r>
              <a:rPr lang="ru-RU" sz="1700" dirty="0">
                <a:latin typeface="Times New Roman"/>
                <a:ea typeface="Times New Roman"/>
              </a:rPr>
              <a:t>;</a:t>
            </a:r>
            <a:endParaRPr lang="ru-RU" sz="1700" dirty="0" smtClean="0">
              <a:latin typeface="Times New Roman"/>
              <a:ea typeface="Times New Roman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sz="1700" dirty="0">
                <a:latin typeface="Times New Roman"/>
                <a:ea typeface="Times New Roman"/>
              </a:rPr>
              <a:t>реализация системы творческих заданий, ориентированных на использование в новом качестве объектов, ситуаций, явлений, обеспечивает накопление </a:t>
            </a:r>
            <a:r>
              <a:rPr lang="ru-RU" sz="1700" dirty="0" smtClean="0">
                <a:latin typeface="Times New Roman"/>
                <a:ea typeface="Times New Roman"/>
              </a:rPr>
              <a:t>опыта творческого </a:t>
            </a:r>
            <a:r>
              <a:rPr lang="ru-RU" sz="1700" dirty="0">
                <a:latin typeface="Times New Roman"/>
                <a:ea typeface="Times New Roman"/>
              </a:rPr>
              <a:t>подхода к использованию уже существующих объектов, ситуаций, </a:t>
            </a:r>
            <a:r>
              <a:rPr lang="ru-RU" sz="1700" dirty="0" smtClean="0">
                <a:latin typeface="Times New Roman"/>
                <a:ea typeface="Times New Roman"/>
              </a:rPr>
              <a:t>явлений; 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700" dirty="0" smtClean="0">
                <a:latin typeface="Times New Roman"/>
                <a:ea typeface="Times New Roman"/>
              </a:rPr>
              <a:t> </a:t>
            </a:r>
            <a:r>
              <a:rPr lang="ru-RU" sz="1700" dirty="0">
                <a:latin typeface="Times New Roman"/>
                <a:ea typeface="Times New Roman"/>
              </a:rPr>
              <a:t>реализация системы творческих заданий, ориентированных на преобразование объектов, ситуаций, явлений, которая способствует  приобретению творческого опыта в осуществлении фантастических (реальных) изменений внешнего вида систем (формы, цвета, материала, расположения частей и др</a:t>
            </a:r>
            <a:r>
              <a:rPr lang="ru-RU" sz="1700" dirty="0" smtClean="0">
                <a:latin typeface="Times New Roman"/>
                <a:ea typeface="Times New Roman"/>
              </a:rPr>
              <a:t>.);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реализация системы творческих заданий. 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634668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 дети класс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</TotalTime>
  <Words>1107</Words>
  <Application>Microsoft Office PowerPoint</Application>
  <PresentationFormat>Экран (4:3)</PresentationFormat>
  <Paragraphs>81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шаблон дети классный</vt:lpstr>
      <vt:lpstr>Культурные практики в дошкольном образовании</vt:lpstr>
      <vt:lpstr>Понятие культурно-антропологического подхода </vt:lpstr>
      <vt:lpstr>Культурные практики и развитие ребенка </vt:lpstr>
      <vt:lpstr>Зачем нужны культурные практики?</vt:lpstr>
      <vt:lpstr>Что такое «культурные практики»?</vt:lpstr>
      <vt:lpstr>Организация культурных практик</vt:lpstr>
      <vt:lpstr>Презентация PowerPoint</vt:lpstr>
      <vt:lpstr>Основные компетенции педагога, необходимые для социальной ситуации развития воспитанников </vt:lpstr>
      <vt:lpstr>Презентация PowerPoint</vt:lpstr>
      <vt:lpstr>Что же можно считать культурной практикой?</vt:lpstr>
      <vt:lpstr>Презентация PowerPoint</vt:lpstr>
      <vt:lpstr>Где в образовательном  пространстве детского сада можно использовать культурные практики</vt:lpstr>
      <vt:lpstr>Презентация PowerPoint</vt:lpstr>
      <vt:lpstr>Презентация PowerPoint</vt:lpstr>
      <vt:lpstr>Используемые 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Культурные практики в дошкольном образовании</dc:title>
  <dc:creator>Dom</dc:creator>
  <cp:lastModifiedBy>DOOM</cp:lastModifiedBy>
  <cp:revision>19</cp:revision>
  <dcterms:created xsi:type="dcterms:W3CDTF">2015-12-08T14:46:28Z</dcterms:created>
  <dcterms:modified xsi:type="dcterms:W3CDTF">2016-10-19T04:04:52Z</dcterms:modified>
</cp:coreProperties>
</file>