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65" r:id="rId5"/>
    <p:sldId id="266" r:id="rId6"/>
    <p:sldId id="258" r:id="rId7"/>
    <p:sldId id="259" r:id="rId8"/>
    <p:sldId id="260" r:id="rId9"/>
    <p:sldId id="261" r:id="rId10"/>
    <p:sldId id="262" r:id="rId11"/>
    <p:sldId id="267" r:id="rId12"/>
    <p:sldId id="268" r:id="rId13"/>
    <p:sldId id="269" r:id="rId14"/>
    <p:sldId id="270" r:id="rId15"/>
    <p:sldId id="26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2304" y="-9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вс 13.05.18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8" r="14008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rgbClr val="7030A0"/>
                </a:solidFill>
              </a:rPr>
              <a:t>Семья и детский сад – два важных института социализации детей. Воспитательные функции их различны, но для всестороннего развития личности ребенка необходимо их взаимодействие.</a:t>
            </a:r>
            <a:endParaRPr lang="ru-RU" sz="2000" b="1" i="1" dirty="0">
              <a:solidFill>
                <a:srgbClr val="7030A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7030A0"/>
                </a:solidFill>
              </a:rPr>
              <a:t>Взаимодействие семьи и детского сада в условиях ФГОС ДО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18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95536" y="548680"/>
            <a:ext cx="8352928" cy="100811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u="sng" dirty="0" smtClean="0">
                <a:solidFill>
                  <a:srgbClr val="7030A0"/>
                </a:solidFill>
              </a:rPr>
              <a:t>Основные направления работы с родителями в условиях реализации ФГОС</a:t>
            </a:r>
            <a:endParaRPr lang="ru-RU" sz="2800" b="1" i="1" u="sng" dirty="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1556792"/>
            <a:ext cx="2088232" cy="518457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 smtClean="0">
                <a:solidFill>
                  <a:srgbClr val="7030A0"/>
                </a:solidFill>
              </a:rPr>
              <a:t>Познавательное направление – </a:t>
            </a:r>
            <a:r>
              <a:rPr lang="ru-RU" sz="1600" b="1" dirty="0" smtClean="0"/>
              <a:t>направлено на ознакомление родителей с возрастными и психологическими особенностями детей дошкольного возраста, формирование  практических навыков воспитания</a:t>
            </a:r>
          </a:p>
          <a:p>
            <a:pPr algn="ctr"/>
            <a:endParaRPr lang="ru-RU" sz="16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27784" y="1556792"/>
            <a:ext cx="2088232" cy="518457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 smtClean="0">
                <a:solidFill>
                  <a:srgbClr val="7030A0"/>
                </a:solidFill>
              </a:rPr>
              <a:t>Информационно-аналитическое направление</a:t>
            </a:r>
          </a:p>
          <a:p>
            <a:pPr algn="ctr"/>
            <a:r>
              <a:rPr lang="ru-RU" sz="1600" b="1" dirty="0" smtClean="0"/>
              <a:t>Направлено на выявление интересов, потребностей, запросов родителей, уровня их педагогической грамотности, установление  эмоционального контакта между педагогами, родителями и детьми</a:t>
            </a:r>
            <a:endParaRPr lang="ru-RU" sz="1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4048" y="1530183"/>
            <a:ext cx="1800200" cy="518457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 smtClean="0">
                <a:solidFill>
                  <a:srgbClr val="7030A0"/>
                </a:solidFill>
              </a:rPr>
              <a:t>Наглядно-информационное направление</a:t>
            </a:r>
          </a:p>
          <a:p>
            <a:pPr algn="ctr"/>
            <a:r>
              <a:rPr lang="ru-RU" sz="1600" b="1" dirty="0" smtClean="0"/>
              <a:t>Используется при планировании организационно-педагогической работы с родителями</a:t>
            </a:r>
            <a:endParaRPr lang="ru-RU" sz="1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64288" y="1530183"/>
            <a:ext cx="1728192" cy="515796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 smtClean="0">
                <a:solidFill>
                  <a:srgbClr val="7030A0"/>
                </a:solidFill>
              </a:rPr>
              <a:t>Досуговое направление</a:t>
            </a:r>
          </a:p>
          <a:p>
            <a:pPr algn="ctr"/>
            <a:r>
              <a:rPr lang="ru-RU" sz="1600" b="1" dirty="0" smtClean="0"/>
              <a:t>Призвано установить теплые доверительные отношения, эмоциональный контакт между педагогами и родителями, между родителями и детьми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33490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20688"/>
            <a:ext cx="82089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Функции работы ДОУ с семьей: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b="1" i="1" dirty="0" smtClean="0"/>
              <a:t>1) ознакомление родителей с содержанием и методикой </a:t>
            </a:r>
            <a:r>
              <a:rPr lang="ru-RU" sz="2400" b="1" i="1" dirty="0" err="1" smtClean="0"/>
              <a:t>учебно</a:t>
            </a:r>
            <a:r>
              <a:rPr lang="ru-RU" sz="2400" b="1" i="1" dirty="0" smtClean="0"/>
              <a:t> - воспитательного процесса, организуемого в ДОУ;</a:t>
            </a:r>
            <a:br>
              <a:rPr lang="ru-RU" sz="2400" b="1" i="1" dirty="0" smtClean="0"/>
            </a:br>
            <a:r>
              <a:rPr lang="ru-RU" sz="2400" b="1" i="1" dirty="0" smtClean="0"/>
              <a:t>2) психолого-педагогическое просвещение родителей;</a:t>
            </a:r>
            <a:br>
              <a:rPr lang="ru-RU" sz="2400" b="1" i="1" dirty="0" smtClean="0"/>
            </a:br>
            <a:r>
              <a:rPr lang="ru-RU" sz="2400" b="1" i="1" dirty="0" smtClean="0"/>
              <a:t>3) вовлечение родителей в совместную с детьми деятельность;</a:t>
            </a:r>
            <a:br>
              <a:rPr lang="ru-RU" sz="2400" b="1" i="1" dirty="0" smtClean="0"/>
            </a:br>
            <a:r>
              <a:rPr lang="ru-RU" sz="2400" b="1" i="1" dirty="0" smtClean="0"/>
              <a:t>4) помощь отдельным семьям в воспитании детей;</a:t>
            </a:r>
            <a:br>
              <a:rPr lang="ru-RU" sz="2400" b="1" i="1" dirty="0" smtClean="0"/>
            </a:br>
            <a:r>
              <a:rPr lang="ru-RU" sz="2400" b="1" i="1" dirty="0" smtClean="0"/>
              <a:t>5) взаимодействие родителей с общественными организациями города;</a:t>
            </a:r>
            <a:br>
              <a:rPr lang="ru-RU" sz="2400" b="1" i="1" dirty="0" smtClean="0"/>
            </a:br>
            <a:r>
              <a:rPr lang="ru-RU" sz="2400" b="1" i="1" dirty="0" smtClean="0"/>
              <a:t>6) распределение обязанностей и ответственности в работе (родители </a:t>
            </a:r>
            <a:r>
              <a:rPr lang="ru-RU" dirty="0" smtClean="0"/>
              <a:t>- </a:t>
            </a:r>
            <a:r>
              <a:rPr lang="ru-RU" sz="2400" b="1" i="1" dirty="0" smtClean="0"/>
              <a:t>воспитатель - методист - медперсонал - заведующая - специалисты).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74345"/>
            <a:ext cx="8712968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Новые формы и методы работы ДОУ с семьей: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- </a:t>
            </a:r>
            <a:r>
              <a:rPr lang="ru-RU" sz="2400" b="1" i="1" dirty="0" smtClean="0"/>
              <a:t>"Круглый стол" по любой теме;</a:t>
            </a:r>
            <a:br>
              <a:rPr lang="ru-RU" sz="2400" b="1" i="1" dirty="0" smtClean="0"/>
            </a:br>
            <a:r>
              <a:rPr lang="ru-RU" sz="2400" b="1" i="1" dirty="0" smtClean="0"/>
              <a:t>- собеседование, диагностика, тесты, опросы на любые темы, анкетирование;</a:t>
            </a:r>
            <a:br>
              <a:rPr lang="ru-RU" sz="2400" b="1" i="1" dirty="0" smtClean="0"/>
            </a:br>
            <a:r>
              <a:rPr lang="ru-RU" sz="2400" b="1" i="1" dirty="0" smtClean="0"/>
              <a:t>- интервью с родителями и детьми на определенные темы;</a:t>
            </a:r>
            <a:br>
              <a:rPr lang="ru-RU" sz="2400" b="1" i="1" dirty="0" smtClean="0"/>
            </a:br>
            <a:r>
              <a:rPr lang="ru-RU" sz="2400" b="1" i="1" dirty="0" smtClean="0"/>
              <a:t>- тематические выставки;</a:t>
            </a:r>
            <a:br>
              <a:rPr lang="ru-RU" sz="2400" b="1" i="1" dirty="0" smtClean="0"/>
            </a:br>
            <a:r>
              <a:rPr lang="ru-RU" sz="2400" b="1" i="1" dirty="0" smtClean="0"/>
              <a:t>- консультации специалистов;</a:t>
            </a:r>
            <a:br>
              <a:rPr lang="ru-RU" sz="2400" b="1" i="1" dirty="0" smtClean="0"/>
            </a:br>
            <a:r>
              <a:rPr lang="ru-RU" sz="2400" b="1" i="1" dirty="0" smtClean="0"/>
              <a:t>- устный журнал для родителей;</a:t>
            </a:r>
            <a:br>
              <a:rPr lang="ru-RU" sz="2400" b="1" i="1" dirty="0" smtClean="0"/>
            </a:br>
            <a:r>
              <a:rPr lang="ru-RU" sz="2400" b="1" i="1" dirty="0" smtClean="0"/>
              <a:t>- семейные спортивные встречи;</a:t>
            </a:r>
            <a:br>
              <a:rPr lang="ru-RU" sz="2400" b="1" i="1" dirty="0" smtClean="0"/>
            </a:br>
            <a:r>
              <a:rPr lang="ru-RU" sz="2400" b="1" i="1" dirty="0" smtClean="0"/>
              <a:t>- почта и телефон доверия;</a:t>
            </a:r>
            <a:br>
              <a:rPr lang="ru-RU" sz="2400" b="1" i="1" dirty="0" smtClean="0"/>
            </a:br>
            <a:r>
              <a:rPr lang="ru-RU" sz="2400" b="1" i="1" dirty="0" smtClean="0"/>
              <a:t>- конкурсы семейных талантов;</a:t>
            </a:r>
            <a:br>
              <a:rPr lang="ru-RU" sz="2400" b="1" i="1" dirty="0" smtClean="0"/>
            </a:br>
            <a:r>
              <a:rPr lang="ru-RU" sz="2400" b="1" i="1" dirty="0" smtClean="0"/>
              <a:t>- семейные проекты "Наша родословная";</a:t>
            </a:r>
            <a:br>
              <a:rPr lang="ru-RU" sz="2400" b="1" i="1" dirty="0" smtClean="0"/>
            </a:br>
            <a:r>
              <a:rPr lang="ru-RU" sz="2400" b="1" i="1" dirty="0" smtClean="0"/>
              <a:t>- открытые занятия для просмотров родителей;</a:t>
            </a:r>
            <a:br>
              <a:rPr lang="ru-RU" sz="2400" b="1" i="1" dirty="0" smtClean="0"/>
            </a:br>
            <a:r>
              <a:rPr lang="ru-RU" sz="2400" b="1" i="1" dirty="0" smtClean="0"/>
              <a:t>- контрольные работы для родителей;</a:t>
            </a:r>
            <a:br>
              <a:rPr lang="ru-RU" sz="2400" b="1" i="1" dirty="0" smtClean="0"/>
            </a:br>
            <a:r>
              <a:rPr lang="ru-RU" sz="2400" b="1" i="1" dirty="0" smtClean="0"/>
              <a:t>- аукцион секретов воспитания;</a:t>
            </a:r>
            <a:br>
              <a:rPr lang="ru-RU" sz="2400" b="1" i="1" dirty="0" smtClean="0"/>
            </a:br>
            <a:r>
              <a:rPr lang="ru-RU" sz="2400" b="1" i="1" dirty="0" smtClean="0"/>
              <a:t>- родительская гостиная;</a:t>
            </a:r>
            <a:br>
              <a:rPr lang="ru-RU" sz="2400" b="1" i="1" dirty="0" smtClean="0"/>
            </a:br>
            <a:r>
              <a:rPr lang="ru-RU" sz="2400" b="1" i="1" dirty="0" smtClean="0"/>
              <a:t>- </a:t>
            </a:r>
            <a:r>
              <a:rPr lang="ru-RU" sz="2400" b="1" i="1" dirty="0" err="1" smtClean="0"/>
              <a:t>портфолио</a:t>
            </a:r>
            <a:r>
              <a:rPr lang="ru-RU" sz="2400" b="1" i="1" dirty="0" smtClean="0"/>
              <a:t> семейного успеха.</a:t>
            </a:r>
            <a:br>
              <a:rPr lang="ru-RU" sz="2400" b="1" i="1" dirty="0" smtClean="0"/>
            </a:br>
            <a:endParaRPr lang="ru-RU" sz="2400" b="1" i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0688"/>
            <a:ext cx="770485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</a:rPr>
              <a:t>Способы повышения авторитета воспитателя: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b="1" i="1" dirty="0" smtClean="0"/>
              <a:t>- торжественно вручить на родительском собрании почетную грамоту за заслуги ко Дню дошкольного работника или за высокие показатели в работе по итогам года;</a:t>
            </a:r>
            <a:br>
              <a:rPr lang="ru-RU" sz="2800" b="1" i="1" dirty="0" smtClean="0"/>
            </a:br>
            <a:r>
              <a:rPr lang="ru-RU" sz="2800" b="1" i="1" dirty="0" smtClean="0"/>
              <a:t>- оформить красивое поздравление ко дню рождения педагога;</a:t>
            </a:r>
            <a:br>
              <a:rPr lang="ru-RU" sz="2800" b="1" i="1" dirty="0" smtClean="0"/>
            </a:br>
            <a:r>
              <a:rPr lang="ru-RU" sz="2800" b="1" i="1" dirty="0" smtClean="0"/>
              <a:t>- организовать благодарственное письмо от родителей выпускников;</a:t>
            </a:r>
            <a:br>
              <a:rPr lang="ru-RU" sz="2800" b="1" i="1" dirty="0" smtClean="0"/>
            </a:br>
            <a:r>
              <a:rPr lang="ru-RU" sz="2800" b="1" i="1" dirty="0" smtClean="0"/>
              <a:t>- оформить холл фотографиями лучших педагогов детского сада с кратким описанием их личных достижений.</a:t>
            </a:r>
            <a:br>
              <a:rPr lang="ru-RU" sz="2800" b="1" i="1" dirty="0" smtClean="0"/>
            </a:br>
            <a:endParaRPr lang="ru-RU" sz="2800" b="1" i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582341"/>
            <a:ext cx="806489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 smtClean="0">
                <a:solidFill>
                  <a:srgbClr val="FF0000"/>
                </a:solidFill>
              </a:rPr>
              <a:t>Вывод. </a:t>
            </a:r>
          </a:p>
          <a:p>
            <a:r>
              <a:rPr lang="ru-RU" sz="2400" b="1" i="1" dirty="0" smtClean="0"/>
              <a:t>Важным моментом в предупреждении проблемных ситуаций является установление личного контакта педагога с родителями, ежедневное информирование о том, как ребенок провел день, чему научился, каких успехов достиг. Отсутствие информации порождает у родителей желание получить ее из других источников, например, от других родителей, от детей группы. Такая информация может носить искаженный характер и привести к конфликтной ситуации.</a:t>
            </a:r>
            <a:br>
              <a:rPr lang="ru-RU" sz="2400" b="1" i="1" dirty="0" smtClean="0"/>
            </a:br>
            <a:endParaRPr lang="ru-RU" sz="2400" b="1" i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23528" y="548680"/>
            <a:ext cx="8208912" cy="136815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u="sng" dirty="0" smtClean="0">
                <a:solidFill>
                  <a:srgbClr val="7030A0"/>
                </a:solidFill>
              </a:rPr>
              <a:t>Перспективы работы мы видим в поиске нового содержания работы с родителями</a:t>
            </a:r>
            <a:endParaRPr lang="ru-RU" sz="2400" b="1" i="1" u="sng" dirty="0">
              <a:solidFill>
                <a:srgbClr val="7030A0"/>
              </a:solidFill>
            </a:endParaRPr>
          </a:p>
        </p:txBody>
      </p:sp>
      <p:pic>
        <p:nvPicPr>
          <p:cNvPr id="1026" name="Picture 2" descr="C:\Users\user\Desktop\prezentaciya-detskij-sad-dlya-vsex-i-kazhd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392" y="2348880"/>
            <a:ext cx="5057775" cy="3381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47870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620688"/>
            <a:ext cx="756084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Ст. 44 ФЗ – гласит </a:t>
            </a:r>
          </a:p>
          <a:p>
            <a:pPr algn="ctr"/>
            <a:r>
              <a:rPr lang="ru-RU" sz="2800" b="1" i="1" dirty="0" smtClean="0"/>
              <a:t>«Родители имеют право на обучение и воспитание детей перед всеми другими лицами. Они обязаны заложить основы физического, нравственного и интеллектуального развития личности ребенка»</a:t>
            </a:r>
            <a:endParaRPr lang="ru-RU" sz="2800" b="1" i="1" dirty="0"/>
          </a:p>
        </p:txBody>
      </p:sp>
      <p:pic>
        <p:nvPicPr>
          <p:cNvPr id="1026" name="Picture 2" descr="C:\Users\user\Desktop\iutop00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820" y="4137504"/>
            <a:ext cx="6048672" cy="181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07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556792"/>
            <a:ext cx="777686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</a:rPr>
              <a:t>Три направления: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- </a:t>
            </a:r>
            <a:r>
              <a:rPr lang="ru-RU" sz="2400" b="1" i="1" dirty="0" smtClean="0"/>
              <a:t>работа с коллективом детского сада по организации взаимодействия с семьей, ознакомление педагогов с системой новых форм работы с родителями;</a:t>
            </a:r>
            <a:br>
              <a:rPr lang="ru-RU" sz="2400" b="1" i="1" dirty="0" smtClean="0"/>
            </a:br>
            <a:r>
              <a:rPr lang="ru-RU" sz="2400" b="1" i="1" dirty="0" smtClean="0"/>
              <a:t>- повышение педагогической культуры родителей;</a:t>
            </a:r>
            <a:br>
              <a:rPr lang="ru-RU" sz="2400" b="1" i="1" dirty="0" smtClean="0"/>
            </a:br>
            <a:r>
              <a:rPr lang="ru-RU" sz="2400" b="1" i="1" dirty="0" smtClean="0"/>
              <a:t>- вовлечение родителей в деятельность ДОУ, совместная работа по обмену опытом. </a:t>
            </a:r>
            <a:endParaRPr lang="ru-RU" sz="2400" b="1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908720"/>
            <a:ext cx="79928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</a:rPr>
              <a:t>Основные задачи работы: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i="1" dirty="0" smtClean="0"/>
              <a:t>- установить партнерские отношения с семьей каждого воспитанника;</a:t>
            </a:r>
            <a:br>
              <a:rPr lang="ru-RU" sz="2400" b="1" i="1" dirty="0" smtClean="0"/>
            </a:br>
            <a:r>
              <a:rPr lang="ru-RU" sz="2400" b="1" i="1" dirty="0" smtClean="0"/>
              <a:t>- объединить усилия для развития и воспитания детей; </a:t>
            </a:r>
            <a:br>
              <a:rPr lang="ru-RU" sz="2400" b="1" i="1" dirty="0" smtClean="0"/>
            </a:br>
            <a:r>
              <a:rPr lang="ru-RU" sz="2400" b="1" i="1" dirty="0" smtClean="0"/>
              <a:t>- создать атмосферу взаимопонимания, общности интересов, эмоциональной взаимной поддержки;</a:t>
            </a:r>
            <a:br>
              <a:rPr lang="ru-RU" sz="2400" b="1" i="1" dirty="0" smtClean="0"/>
            </a:br>
            <a:r>
              <a:rPr lang="ru-RU" sz="2400" b="1" i="1" dirty="0" smtClean="0"/>
              <a:t>- активизировать и обогащать воспитательные умения родителей;</a:t>
            </a:r>
            <a:br>
              <a:rPr lang="ru-RU" sz="2400" b="1" i="1" dirty="0" smtClean="0"/>
            </a:br>
            <a:r>
              <a:rPr lang="ru-RU" sz="2400" b="1" i="1" dirty="0" smtClean="0"/>
              <a:t>- поддерживать их уверенность в собственных педагогических возможностях.</a:t>
            </a:r>
            <a:endParaRPr lang="ru-RU" sz="2400" b="1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980728"/>
            <a:ext cx="806489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</a:rPr>
              <a:t>Принципы взаимодействия ДОУ с родителями:</a:t>
            </a: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i="1" dirty="0" smtClean="0"/>
              <a:t>1) доброжелательный стиль общения;</a:t>
            </a:r>
            <a:br>
              <a:rPr lang="ru-RU" sz="2800" b="1" i="1" dirty="0" smtClean="0"/>
            </a:br>
            <a:r>
              <a:rPr lang="ru-RU" sz="2800" b="1" i="1" dirty="0" smtClean="0"/>
              <a:t>2) индивидуальный подход;</a:t>
            </a:r>
            <a:br>
              <a:rPr lang="ru-RU" sz="2800" b="1" i="1" dirty="0" smtClean="0"/>
            </a:br>
            <a:r>
              <a:rPr lang="ru-RU" sz="2800" b="1" i="1" dirty="0" smtClean="0"/>
              <a:t>3) сотрудничество, а не наставничество;</a:t>
            </a:r>
            <a:br>
              <a:rPr lang="ru-RU" sz="2800" b="1" i="1" dirty="0" smtClean="0"/>
            </a:br>
            <a:r>
              <a:rPr lang="ru-RU" sz="2800" b="1" i="1" dirty="0" smtClean="0"/>
              <a:t>4) тщательная подготовка к каждому мероприятию;</a:t>
            </a:r>
            <a:br>
              <a:rPr lang="ru-RU" sz="2800" b="1" i="1" dirty="0" smtClean="0"/>
            </a:br>
            <a:r>
              <a:rPr lang="ru-RU" sz="2800" b="1" i="1" dirty="0" smtClean="0"/>
              <a:t>5) динамичность.</a:t>
            </a:r>
            <a:endParaRPr lang="ru-RU" sz="2800" b="1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3744416" cy="30243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 smtClean="0">
                <a:solidFill>
                  <a:srgbClr val="FF0000"/>
                </a:solidFill>
              </a:rPr>
              <a:t>Цели педагогов:</a:t>
            </a:r>
          </a:p>
          <a:p>
            <a:pPr marL="285750" indent="-285750" algn="ctr">
              <a:buFontTx/>
              <a:buChar char="-"/>
            </a:pPr>
            <a:r>
              <a:rPr lang="ru-RU" b="1" dirty="0" smtClean="0"/>
              <a:t>Создание единого пространства развития ребенка в семье и ДОУ;</a:t>
            </a:r>
          </a:p>
          <a:p>
            <a:pPr algn="ctr"/>
            <a:r>
              <a:rPr lang="ru-RU" b="1" dirty="0" smtClean="0"/>
              <a:t>- Сделать родителей участниками воспитательного процесса;</a:t>
            </a:r>
          </a:p>
          <a:p>
            <a:pPr marL="285750" indent="-285750" algn="ctr">
              <a:buFontTx/>
              <a:buChar char="-"/>
            </a:pPr>
            <a:r>
              <a:rPr lang="ru-RU" b="1" dirty="0" smtClean="0"/>
              <a:t>Достичь высокого качества в развитии;</a:t>
            </a:r>
          </a:p>
          <a:p>
            <a:pPr algn="ctr"/>
            <a:r>
              <a:rPr lang="ru-RU" b="1" dirty="0" smtClean="0"/>
              <a:t>- Удовлетворение интересов родителей и детей.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44008" y="332656"/>
            <a:ext cx="3816424" cy="30243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 smtClean="0">
                <a:solidFill>
                  <a:srgbClr val="FF0000"/>
                </a:solidFill>
              </a:rPr>
              <a:t>Задачи педагогов:</a:t>
            </a:r>
          </a:p>
          <a:p>
            <a:pPr marL="285750" indent="-285750" algn="ctr">
              <a:buFontTx/>
              <a:buChar char="-"/>
            </a:pPr>
            <a:r>
              <a:rPr lang="ru-RU" b="1" dirty="0" smtClean="0"/>
              <a:t>Включение родителей в целенаправленное образование своих детей наравне с детским садом;</a:t>
            </a:r>
          </a:p>
          <a:p>
            <a:pPr algn="ctr"/>
            <a:r>
              <a:rPr lang="ru-RU" b="1" dirty="0" smtClean="0"/>
              <a:t>-изменение ценностного отношения сотрудников детского сада к семье.</a:t>
            </a:r>
            <a:endParaRPr lang="ru-RU" b="1" dirty="0"/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1907704" y="3356992"/>
            <a:ext cx="5544616" cy="720080"/>
          </a:xfrm>
          <a:prstGeom prst="downArrow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Партнерские отношения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4077072"/>
            <a:ext cx="5112568" cy="2160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СЕМЬЯ</a:t>
            </a:r>
            <a:endParaRPr lang="ru-RU" b="1" dirty="0"/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791580" y="4293096"/>
            <a:ext cx="7776864" cy="864096"/>
          </a:xfrm>
          <a:prstGeom prst="downArrow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Профессиональная компетентность педагогов и педагогическая культура родителей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97604" y="5157192"/>
            <a:ext cx="7776864" cy="13681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 smtClean="0">
                <a:solidFill>
                  <a:srgbClr val="FF0000"/>
                </a:solidFill>
              </a:rPr>
              <a:t>Одинаковый результат:</a:t>
            </a:r>
          </a:p>
          <a:p>
            <a:pPr algn="ctr"/>
            <a:r>
              <a:rPr lang="ru-RU" b="1" dirty="0" smtClean="0"/>
              <a:t>- здоровый, смышленый, инициативный и морально адекватный ребенок, который сможет успешно продолжить свое образование в школе.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5496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60648"/>
            <a:ext cx="7056784" cy="15841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u="sng" dirty="0" smtClean="0">
                <a:solidFill>
                  <a:srgbClr val="FF0000"/>
                </a:solidFill>
              </a:rPr>
              <a:t>ЗАДАЧА ФГОС ДО</a:t>
            </a:r>
          </a:p>
          <a:p>
            <a:pPr algn="ctr"/>
            <a:r>
              <a:rPr lang="ru-RU" b="1" dirty="0" smtClean="0"/>
              <a:t>Обеспечение психолого-педагогической поддержки семьи и повышение компетентности родителей (законных представителей) в вопросах развития, образования, охраны и укрепления здоровья детей.</a:t>
            </a:r>
            <a:endParaRPr lang="ru-RU" b="1" dirty="0"/>
          </a:p>
        </p:txBody>
      </p:sp>
      <p:sp>
        <p:nvSpPr>
          <p:cNvPr id="3" name="Выноска со стрелкой вниз 2"/>
          <p:cNvSpPr/>
          <p:nvPr/>
        </p:nvSpPr>
        <p:spPr>
          <a:xfrm>
            <a:off x="2264249" y="1844824"/>
            <a:ext cx="4824536" cy="504056"/>
          </a:xfrm>
          <a:prstGeom prst="downArrow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ДОУ обязано</a:t>
            </a:r>
            <a:r>
              <a:rPr lang="ru-RU" dirty="0" smtClean="0">
                <a:solidFill>
                  <a:srgbClr val="FF0000"/>
                </a:solidFill>
              </a:rPr>
              <a:t>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348880"/>
            <a:ext cx="8712968" cy="41044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r>
              <a:rPr lang="ru-RU" b="1" dirty="0" smtClean="0"/>
              <a:t>Информировать родителей и общественность относительно целей дошкольного образования, общих для всего образовательного пространства РФ, а также о Программе;</a:t>
            </a:r>
          </a:p>
          <a:p>
            <a:pPr marL="285750" indent="-285750" algn="ctr">
              <a:buFontTx/>
              <a:buChar char="-"/>
            </a:pPr>
            <a:endParaRPr lang="ru-RU" b="1" dirty="0" smtClean="0"/>
          </a:p>
          <a:p>
            <a:pPr marL="285750" indent="-285750" algn="ctr">
              <a:buFontTx/>
              <a:buChar char="-"/>
            </a:pPr>
            <a:r>
              <a:rPr lang="ru-RU" b="1" dirty="0" smtClean="0"/>
              <a:t>Обеспечить открытость дошкольного образования;</a:t>
            </a:r>
          </a:p>
          <a:p>
            <a:pPr marL="285750" indent="-285750" algn="ctr">
              <a:buFontTx/>
              <a:buChar char="-"/>
            </a:pPr>
            <a:endParaRPr lang="ru-RU" b="1" dirty="0" smtClean="0"/>
          </a:p>
          <a:p>
            <a:pPr marL="285750" indent="-285750" algn="ctr">
              <a:buFontTx/>
              <a:buChar char="-"/>
            </a:pPr>
            <a:r>
              <a:rPr lang="ru-RU" b="1" dirty="0" smtClean="0"/>
              <a:t>Создать условия для участия родителей в образовательной деятельности;</a:t>
            </a:r>
          </a:p>
          <a:p>
            <a:pPr marL="285750" indent="-285750" algn="ctr">
              <a:buFontTx/>
              <a:buChar char="-"/>
            </a:pPr>
            <a:endParaRPr lang="ru-RU" b="1" dirty="0" smtClean="0"/>
          </a:p>
          <a:p>
            <a:pPr marL="285750" indent="-285750" algn="ctr">
              <a:buFontTx/>
              <a:buChar char="-"/>
            </a:pPr>
            <a:r>
              <a:rPr lang="ru-RU" b="1" dirty="0" smtClean="0"/>
              <a:t>Поддерживать родителей в воспитании детей, охране и укреплении здоровья;</a:t>
            </a:r>
          </a:p>
          <a:p>
            <a:pPr marL="285750" indent="-285750" algn="ctr">
              <a:buFontTx/>
              <a:buChar char="-"/>
            </a:pPr>
            <a:endParaRPr lang="ru-RU" b="1" dirty="0" smtClean="0"/>
          </a:p>
          <a:p>
            <a:pPr algn="ctr"/>
            <a:r>
              <a:rPr lang="ru-RU" b="1" dirty="0" smtClean="0"/>
              <a:t>-Обеспечить вовлечение семей непосредственно в образовательную деятельность. В том числе посредством создания образовательных  проектов;</a:t>
            </a:r>
          </a:p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- Создавать условия для взрослых по поиску, использованию материалов, обеспечивающих реализацию Программы.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196511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свиток 1"/>
          <p:cNvSpPr/>
          <p:nvPr/>
        </p:nvSpPr>
        <p:spPr>
          <a:xfrm>
            <a:off x="539552" y="476672"/>
            <a:ext cx="4392488" cy="5904656"/>
          </a:xfrm>
          <a:prstGeom prst="vertic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 smtClean="0">
                <a:solidFill>
                  <a:srgbClr val="FF0000"/>
                </a:solidFill>
              </a:rPr>
              <a:t>ЗАДАЧИ ДЕТСКОГО САДА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-«Повернуться» лицом к семье, оказать педагогическую помощь, привлечь семью на свою сторону в плане единых подходов в воспитании ребенка;</a:t>
            </a:r>
          </a:p>
          <a:p>
            <a:pPr algn="ctr"/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-учитывать дифференцированный подход к каждой семье, социальный статус семьи и степень заинтересованности родителей в воспитании своих детей;</a:t>
            </a:r>
          </a:p>
          <a:p>
            <a:pPr algn="ctr"/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-сделать родителей  участниками полноценного воспитательного процесса.</a:t>
            </a:r>
          </a:p>
          <a:p>
            <a:pPr algn="ctr"/>
            <a:endParaRPr lang="ru-RU" sz="1600" b="1" dirty="0" smtClean="0">
              <a:solidFill>
                <a:srgbClr val="002060"/>
              </a:solidFill>
            </a:endParaRPr>
          </a:p>
          <a:p>
            <a:pPr algn="ctr"/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3" name="Вертикальный свиток 2"/>
          <p:cNvSpPr/>
          <p:nvPr/>
        </p:nvSpPr>
        <p:spPr>
          <a:xfrm>
            <a:off x="4644008" y="1124744"/>
            <a:ext cx="4392488" cy="5544616"/>
          </a:xfrm>
          <a:prstGeom prst="verticalScroll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 smtClean="0">
                <a:solidFill>
                  <a:srgbClr val="FF0000"/>
                </a:solidFill>
              </a:rPr>
              <a:t>ЦЕЛИ ПЕДАГОГОВ:</a:t>
            </a:r>
          </a:p>
          <a:p>
            <a:pPr marL="285750" indent="-285750" algn="ctr">
              <a:buFontTx/>
              <a:buChar char="-"/>
            </a:pPr>
            <a:r>
              <a:rPr lang="ru-RU" sz="1600" b="1" dirty="0" smtClean="0">
                <a:solidFill>
                  <a:srgbClr val="002060"/>
                </a:solidFill>
              </a:rPr>
              <a:t>Обеспечить психолого-педагогическую поддержку семьи и повысить компетентность родителей (ФГОС ДО);</a:t>
            </a:r>
          </a:p>
          <a:p>
            <a:pPr marL="285750" indent="-285750" algn="ctr">
              <a:buFontTx/>
              <a:buChar char="-"/>
            </a:pPr>
            <a:r>
              <a:rPr lang="ru-RU" sz="1600" b="1" dirty="0" smtClean="0">
                <a:solidFill>
                  <a:srgbClr val="002060"/>
                </a:solidFill>
              </a:rPr>
              <a:t>Установить партнерские отношения с семьей каждого воспитанника;</a:t>
            </a:r>
          </a:p>
          <a:p>
            <a:pPr marL="285750" indent="-285750" algn="ctr">
              <a:buFontTx/>
              <a:buChar char="-"/>
            </a:pPr>
            <a:r>
              <a:rPr lang="ru-RU" sz="1600" b="1" dirty="0" smtClean="0">
                <a:solidFill>
                  <a:srgbClr val="002060"/>
                </a:solidFill>
              </a:rPr>
              <a:t>Создать атмосферу взаимопонимания, общности интересов, эмоциональной взаимной поддержки м/у ДОУ и семьей;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- Оказать помощь родителям в воспитании детей и активизировать  их воспитательные умения.</a:t>
            </a:r>
            <a:endParaRPr lang="ru-RU" sz="1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01086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11560" y="548680"/>
            <a:ext cx="7992888" cy="9361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 smtClean="0">
                <a:solidFill>
                  <a:srgbClr val="7030A0"/>
                </a:solidFill>
              </a:rPr>
              <a:t>ОСНОВНЫЕ ПРИНЦИПЫ ПАРТНЕРСТВА ДОУ И СЕМЬИ</a:t>
            </a:r>
            <a:endParaRPr lang="ru-RU" b="1" i="1" u="sng" dirty="0">
              <a:solidFill>
                <a:srgbClr val="7030A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0" y="1484784"/>
            <a:ext cx="2915816" cy="2448272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600000"/>
              </a:camera>
              <a:lightRig rig="threePt" dir="t"/>
            </a:scene3d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доброжелательность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755576" y="3789040"/>
            <a:ext cx="2898957" cy="2304256"/>
          </a:xfrm>
          <a:prstGeom prst="ellips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300000" rev="300000"/>
              </a:camera>
              <a:lightRig rig="threePt" dir="t"/>
            </a:scene3d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Индивидуальный подход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567706" y="3789040"/>
            <a:ext cx="2732485" cy="237626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20999997" rev="0"/>
              </a:camera>
              <a:lightRig rig="threePt" dir="t"/>
            </a:scene3d>
          </a:bodyPr>
          <a:lstStyle/>
          <a:p>
            <a:pPr algn="ctr"/>
            <a:r>
              <a:rPr lang="ru-RU" dirty="0" smtClean="0"/>
              <a:t>динамичность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220232" y="3645024"/>
            <a:ext cx="2448272" cy="227251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21299999"/>
              </a:camera>
              <a:lightRig rig="threePt" dir="t"/>
            </a:scene3d>
          </a:bodyPr>
          <a:lstStyle/>
          <a:p>
            <a:pPr algn="ctr"/>
            <a:r>
              <a:rPr lang="ru-RU" dirty="0" smtClean="0"/>
              <a:t>сотрудничество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6444208" y="1484784"/>
            <a:ext cx="2520280" cy="2304256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1200000" rev="21299999"/>
              </a:camera>
              <a:lightRig rig="threePt" dir="t"/>
            </a:scene3d>
          </a:bodyPr>
          <a:lstStyle/>
          <a:p>
            <a:pPr algn="ctr"/>
            <a:r>
              <a:rPr lang="ru-RU" dirty="0" smtClean="0"/>
              <a:t>открытость</a:t>
            </a:r>
            <a:endParaRPr lang="ru-RU" dirty="0"/>
          </a:p>
        </p:txBody>
      </p:sp>
      <p:pic>
        <p:nvPicPr>
          <p:cNvPr id="1026" name="Picture 2" descr="C:\Users\user\Desktop\кпвапап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007" y="1767146"/>
            <a:ext cx="3713994" cy="202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73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197</TotalTime>
  <Words>579</Words>
  <Application>Microsoft Office PowerPoint</Application>
  <PresentationFormat>Экран (4:3)</PresentationFormat>
  <Paragraphs>65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Взаимодействие семьи и детского сада в условиях ФГОС ДО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Взаимодействие семьи и детского сада в условиях ФГОС ДО</dc:title>
  <dc:creator>user</dc:creator>
  <cp:lastModifiedBy>Пользователь</cp:lastModifiedBy>
  <cp:revision>20</cp:revision>
  <dcterms:created xsi:type="dcterms:W3CDTF">2016-04-18T10:46:10Z</dcterms:created>
  <dcterms:modified xsi:type="dcterms:W3CDTF">2018-05-13T08:36:18Z</dcterms:modified>
</cp:coreProperties>
</file>